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</p:sldIdLst>
  <p:sldSz cx="9144000" cy="5148263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Quattrocento Sans" panose="020B0502050000020003" pitchFamily="34" charset="0"/>
      <p:regular r:id="rId69"/>
      <p:bold r:id="rId70"/>
      <p:italic r:id="rId71"/>
      <p:boldItalic r:id="rId72"/>
    </p:embeddedFont>
    <p:embeddedFont>
      <p:font typeface="Roboto Light" panose="020F030202020403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jMqN4G9E5EKW91atF6h02UXz8P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3"/>
  </p:normalViewPr>
  <p:slideViewPr>
    <p:cSldViewPr snapToGrid="0">
      <p:cViewPr varScale="1">
        <p:scale>
          <a:sx n="144" d="100"/>
          <a:sy n="144" d="100"/>
        </p:scale>
        <p:origin x="912" y="184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6" name="Google Shape;5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4" name="Google Shape;52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8" name="Google Shape;5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5" name="Google Shape;695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1" name="Google Shape;711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 txBox="1"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6"/>
          <p:cNvSpPr txBox="1"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body"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body" idx="2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6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67"/>
          <p:cNvSpPr txBox="1">
            <a:spLocks noGrp="1"/>
          </p:cNvSpPr>
          <p:nvPr>
            <p:ph type="body" idx="1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6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30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9"/>
          <p:cNvSpPr txBox="1">
            <a:spLocks noGrp="1"/>
          </p:cNvSpPr>
          <p:nvPr>
            <p:ph type="title"/>
          </p:nvPr>
        </p:nvSpPr>
        <p:spPr>
          <a:xfrm rot="5400000">
            <a:off x="5461746" y="1373823"/>
            <a:ext cx="439270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9"/>
          <p:cNvSpPr txBox="1">
            <a:spLocks noGrp="1"/>
          </p:cNvSpPr>
          <p:nvPr>
            <p:ph type="body" idx="1"/>
          </p:nvPr>
        </p:nvSpPr>
        <p:spPr>
          <a:xfrm rot="5400000">
            <a:off x="1270746" y="-607377"/>
            <a:ext cx="439270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9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9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0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0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0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with text only">
  <p:cSld name="Page with text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1"/>
          <p:cNvSpPr txBox="1">
            <a:spLocks noGrp="1"/>
          </p:cNvSpPr>
          <p:nvPr>
            <p:ph type="body" idx="1"/>
          </p:nvPr>
        </p:nvSpPr>
        <p:spPr>
          <a:xfrm>
            <a:off x="410150" y="1243797"/>
            <a:ext cx="8405700" cy="351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Char char="–"/>
              <a:defRPr>
                <a:solidFill>
                  <a:srgbClr val="D9D9D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 txBox="1"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body" idx="2"/>
          </p:nvPr>
        </p:nvSpPr>
        <p:spPr>
          <a:xfrm>
            <a:off x="4648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3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3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4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64"/>
          <p:cNvSpPr txBox="1">
            <a:spLocks noGrp="1"/>
          </p:cNvSpPr>
          <p:nvPr>
            <p:ph type="body" idx="3"/>
          </p:nvPr>
        </p:nvSpPr>
        <p:spPr>
          <a:xfrm>
            <a:off x="4645033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4"/>
          <p:cNvSpPr txBox="1">
            <a:spLocks noGrp="1"/>
          </p:cNvSpPr>
          <p:nvPr>
            <p:ph type="body" idx="4"/>
          </p:nvPr>
        </p:nvSpPr>
        <p:spPr>
          <a:xfrm>
            <a:off x="4645033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64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4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6" descr="fiap_elemento1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56"/>
          <p:cNvGrpSpPr/>
          <p:nvPr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17" name="Google Shape;17;p5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56" descr="mba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8" y="-4763"/>
            <a:ext cx="9160936" cy="5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454" y="1018281"/>
            <a:ext cx="1809092" cy="48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MACHINE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311" y="1045028"/>
            <a:ext cx="6074389" cy="356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141" y="1266578"/>
            <a:ext cx="6100730" cy="34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APRENDIZAGEM EM </a:t>
            </a:r>
            <a:r>
              <a:rPr lang="pt-BR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ML/DL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MODELOS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119" y="1323198"/>
            <a:ext cx="6497761" cy="323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PRÉ-PROCESSAMENTO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DOS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13"/>
          <p:cNvGrpSpPr/>
          <p:nvPr/>
        </p:nvGrpSpPr>
        <p:grpSpPr>
          <a:xfrm>
            <a:off x="2517559" y="1159590"/>
            <a:ext cx="4136986" cy="3091589"/>
            <a:chOff x="2517559" y="1208271"/>
            <a:chExt cx="4136986" cy="3091589"/>
          </a:xfrm>
        </p:grpSpPr>
        <p:grpSp>
          <p:nvGrpSpPr>
            <p:cNvPr id="252" name="Google Shape;252;p13"/>
            <p:cNvGrpSpPr/>
            <p:nvPr/>
          </p:nvGrpSpPr>
          <p:grpSpPr>
            <a:xfrm>
              <a:off x="3107871" y="1208271"/>
              <a:ext cx="2952034" cy="2975847"/>
              <a:chOff x="3107871" y="1208271"/>
              <a:chExt cx="2952034" cy="2975847"/>
            </a:xfrm>
          </p:grpSpPr>
          <p:sp>
            <p:nvSpPr>
              <p:cNvPr id="253" name="Google Shape;253;p13"/>
              <p:cNvSpPr/>
              <p:nvPr/>
            </p:nvSpPr>
            <p:spPr>
              <a:xfrm>
                <a:off x="3107871" y="1255860"/>
                <a:ext cx="2928258" cy="2928258"/>
              </a:xfrm>
              <a:prstGeom prst="ellipse">
                <a:avLst/>
              </a:prstGeom>
              <a:noFill/>
              <a:ln w="12700" cap="flat" cmpd="sng">
                <a:solidFill>
                  <a:srgbClr val="FF00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 rot="1304667">
                <a:off x="3119684" y="2273701"/>
                <a:ext cx="95178" cy="82050"/>
              </a:xfrm>
              <a:prstGeom prst="triangle">
                <a:avLst>
                  <a:gd name="adj" fmla="val 50000"/>
                </a:avLst>
              </a:pr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 rot="10149572" flipH="1">
                <a:off x="5957860" y="2378874"/>
                <a:ext cx="95178" cy="82050"/>
              </a:xfrm>
              <a:prstGeom prst="triangle">
                <a:avLst>
                  <a:gd name="adj" fmla="val 50000"/>
                </a:avLst>
              </a:pr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 rot="-8032962" flipH="1">
                <a:off x="5568929" y="3706958"/>
                <a:ext cx="95178" cy="82050"/>
              </a:xfrm>
              <a:prstGeom prst="triangle">
                <a:avLst>
                  <a:gd name="adj" fmla="val 50000"/>
                </a:avLst>
              </a:pr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 rot="-2698808" flipH="1">
                <a:off x="3480875" y="3706957"/>
                <a:ext cx="95178" cy="82050"/>
              </a:xfrm>
              <a:prstGeom prst="triangle">
                <a:avLst>
                  <a:gd name="adj" fmla="val 50000"/>
                </a:avLst>
              </a:pr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 rot="5400000">
                <a:off x="4531146" y="1214835"/>
                <a:ext cx="95178" cy="82050"/>
              </a:xfrm>
              <a:prstGeom prst="triangle">
                <a:avLst>
                  <a:gd name="adj" fmla="val 50000"/>
                </a:avLst>
              </a:pr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" name="Google Shape;259;p13"/>
            <p:cNvSpPr txBox="1"/>
            <p:nvPr/>
          </p:nvSpPr>
          <p:spPr>
            <a:xfrm>
              <a:off x="2997139" y="1409702"/>
              <a:ext cx="1180623" cy="4627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Limpeza     de Dados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3"/>
            <p:cNvSpPr txBox="1"/>
            <p:nvPr/>
          </p:nvSpPr>
          <p:spPr>
            <a:xfrm>
              <a:off x="4838761" y="1409702"/>
              <a:ext cx="1308100" cy="6474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Transformação   e Extração de Características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3"/>
            <p:cNvSpPr txBox="1"/>
            <p:nvPr/>
          </p:nvSpPr>
          <p:spPr>
            <a:xfrm>
              <a:off x="2517559" y="2752519"/>
              <a:ext cx="1180623" cy="6474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Obtenção    e Integração de Dados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3819214" y="3837105"/>
              <a:ext cx="1506583" cy="4627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Redução da dimensionalidade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3"/>
            <p:cNvSpPr txBox="1"/>
            <p:nvPr/>
          </p:nvSpPr>
          <p:spPr>
            <a:xfrm>
              <a:off x="5417713" y="2844853"/>
              <a:ext cx="1236832" cy="4627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Normalização dos Dados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4" name="Google Shape;264;p13"/>
          <p:cNvCxnSpPr/>
          <p:nvPr/>
        </p:nvCxnSpPr>
        <p:spPr>
          <a:xfrm>
            <a:off x="1283369" y="2703838"/>
            <a:ext cx="1074821" cy="0"/>
          </a:xfrm>
          <a:prstGeom prst="straightConnector1">
            <a:avLst/>
          </a:prstGeom>
          <a:noFill/>
          <a:ln w="28575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/>
          <p:nvPr/>
        </p:nvSpPr>
        <p:spPr>
          <a:xfrm>
            <a:off x="936051" y="1098550"/>
            <a:ext cx="7272912" cy="10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Normalização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Transformar um conjunto de dados que estão em diferentes grandezas e escalas em um conjunto de dados padronizados.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PRÉ-PROCESSAMENTO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DOS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936051" y="2302211"/>
            <a:ext cx="7272912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Normalization Formula</a:t>
            </a:r>
            <a:endParaRPr sz="14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2246399" y="3184250"/>
            <a:ext cx="1727774" cy="41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 normalized   =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4432895" y="2909219"/>
            <a:ext cx="2053208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 X – X minimum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3998291" y="3600839"/>
            <a:ext cx="2934273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 X maximun  -  X minimum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14"/>
          <p:cNvCxnSpPr/>
          <p:nvPr/>
        </p:nvCxnSpPr>
        <p:spPr>
          <a:xfrm>
            <a:off x="4132615" y="3463323"/>
            <a:ext cx="2665624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/>
        </p:nvSpPr>
        <p:spPr>
          <a:xfrm>
            <a:off x="936051" y="1098550"/>
            <a:ext cx="7272912" cy="33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extrair características de uma impressão digital?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EXTRAÇÃO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CARACTERÍSTICAS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5" descr="Imagem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6828" y="1774032"/>
            <a:ext cx="2750344" cy="224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 txBox="1"/>
          <p:nvPr/>
        </p:nvSpPr>
        <p:spPr>
          <a:xfrm>
            <a:off x="936054" y="1060972"/>
            <a:ext cx="3470847" cy="358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 dos grandes desafios ao trabalharmos com IA e Machine Learning, é a extração de características. Para cada tipo de problema é necessário uma técnica diferente no pré-processamento dos dados: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extrair características de um batimento cardíaco?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39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 txBox="1"/>
          <p:nvPr/>
        </p:nvSpPr>
        <p:spPr>
          <a:xfrm>
            <a:off x="936054" y="555773"/>
            <a:ext cx="4349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EXTRAÇÃO </a:t>
            </a:r>
            <a:r>
              <a:rPr lang="pt-BR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DE CARACTERÍSTICAS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6" descr="Resultado de imagem para ecg featur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3347" y="1285606"/>
            <a:ext cx="3235705" cy="25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/>
        </p:nvSpPr>
        <p:spPr>
          <a:xfrm>
            <a:off x="936053" y="1143943"/>
            <a:ext cx="74199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9388" marR="0" lvl="0" indent="-179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extrair características de um texto digitalizado (OCR)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936054" y="555773"/>
            <a:ext cx="4349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EXTRAÇÃO </a:t>
            </a:r>
            <a:r>
              <a:rPr lang="pt-BR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DE CARACTERÍSTICAS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2286000" y="4263942"/>
            <a:ext cx="4572000" cy="32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Reconhecimento automático de caracteres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932" y="1732500"/>
            <a:ext cx="4220136" cy="247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/>
        </p:nvSpPr>
        <p:spPr>
          <a:xfrm>
            <a:off x="936053" y="1136643"/>
            <a:ext cx="7419854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extrair características de um texto?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936054" y="555773"/>
            <a:ext cx="4349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EXTRAÇÃO </a:t>
            </a:r>
            <a:r>
              <a:rPr lang="pt-BR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DE CARACTERÍSTICAS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824" y="1717901"/>
            <a:ext cx="6124353" cy="279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/>
        </p:nvSpPr>
        <p:spPr>
          <a:xfrm>
            <a:off x="936053" y="1177643"/>
            <a:ext cx="7419854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extrair características do RNA de um vírus?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488" y="1799901"/>
            <a:ext cx="6169025" cy="22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 txBox="1"/>
          <p:nvPr/>
        </p:nvSpPr>
        <p:spPr>
          <a:xfrm>
            <a:off x="936054" y="555773"/>
            <a:ext cx="4349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EXTRAÇÃO </a:t>
            </a:r>
            <a:r>
              <a:rPr lang="pt-BR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DE CARACTERÍSTICAS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1390796" y="1989356"/>
            <a:ext cx="635874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sz="35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TOOLS &amp; EXAMPLES</a:t>
            </a:r>
            <a:endParaRPr sz="35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/>
        </p:nvSpPr>
        <p:spPr>
          <a:xfrm>
            <a:off x="936051" y="567965"/>
            <a:ext cx="72729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 DE APRENDIZADO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PROBLEMAS DA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498" y="1385888"/>
            <a:ext cx="5925003" cy="31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/>
        </p:nvSpPr>
        <p:spPr>
          <a:xfrm>
            <a:off x="936051" y="567965"/>
            <a:ext cx="72729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 DE APRENDIZADO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PROBLEMAS DA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278" y="1334277"/>
            <a:ext cx="4934456" cy="349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/>
        </p:nvSpPr>
        <p:spPr>
          <a:xfrm>
            <a:off x="936051" y="2000985"/>
            <a:ext cx="3456562" cy="114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Clusterização:</a:t>
            </a:r>
            <a:r>
              <a:rPr lang="pt-BR" sz="1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tenta agrupar   os dados mais semelhantes entre si.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2" descr="Resultado de imagem para clust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388" y="1403483"/>
            <a:ext cx="3123846" cy="234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936050" y="1025077"/>
            <a:ext cx="7272911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Clusterização: Algoritmo K-means: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3" descr="Resultado de imagem para kmean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737" y="1502362"/>
            <a:ext cx="3052176" cy="30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9913" y="1476683"/>
            <a:ext cx="4069569" cy="30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 txBox="1"/>
          <p:nvPr/>
        </p:nvSpPr>
        <p:spPr>
          <a:xfrm>
            <a:off x="936050" y="1025077"/>
            <a:ext cx="7272911" cy="41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Clusterização: Algoritmo DBSCAN: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4"/>
          <p:cNvPicPr preferRelativeResize="0"/>
          <p:nvPr/>
        </p:nvPicPr>
        <p:blipFill rotWithShape="1">
          <a:blip r:embed="rId3">
            <a:alphaModFix/>
          </a:blip>
          <a:srcRect b="19185"/>
          <a:stretch/>
        </p:blipFill>
        <p:spPr>
          <a:xfrm>
            <a:off x="854163" y="1678626"/>
            <a:ext cx="2441658" cy="185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4"/>
          <p:cNvPicPr preferRelativeResize="0"/>
          <p:nvPr/>
        </p:nvPicPr>
        <p:blipFill rotWithShape="1">
          <a:blip r:embed="rId4">
            <a:alphaModFix/>
          </a:blip>
          <a:srcRect b="19639"/>
          <a:stretch/>
        </p:blipFill>
        <p:spPr>
          <a:xfrm>
            <a:off x="5922232" y="1678626"/>
            <a:ext cx="2359446" cy="18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4" descr="DBSCAN princip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6578" y="1832513"/>
            <a:ext cx="2290843" cy="10753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24"/>
          <p:cNvCxnSpPr/>
          <p:nvPr/>
        </p:nvCxnSpPr>
        <p:spPr>
          <a:xfrm>
            <a:off x="3765104" y="3193577"/>
            <a:ext cx="1613792" cy="0"/>
          </a:xfrm>
          <a:prstGeom prst="straightConnector1">
            <a:avLst/>
          </a:prstGeom>
          <a:noFill/>
          <a:ln w="254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5" name="Google Shape;355;p24"/>
          <p:cNvSpPr txBox="1"/>
          <p:nvPr/>
        </p:nvSpPr>
        <p:spPr>
          <a:xfrm>
            <a:off x="1211104" y="3603890"/>
            <a:ext cx="1727775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Pontos Originais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6238067" y="3603890"/>
            <a:ext cx="1727775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Clusters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936050" y="1100545"/>
            <a:ext cx="7272911" cy="27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Classificação Binária</a:t>
            </a: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tenta predizer uma resposta simples, ex: sim ou não, cão ou gato.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 rotWithShape="1">
          <a:blip r:embed="rId3">
            <a:alphaModFix/>
          </a:blip>
          <a:srcRect l="8449" r="73185" b="71482"/>
          <a:stretch/>
        </p:blipFill>
        <p:spPr>
          <a:xfrm>
            <a:off x="2268040" y="1637169"/>
            <a:ext cx="791570" cy="79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 rotWithShape="1">
          <a:blip r:embed="rId3">
            <a:alphaModFix/>
          </a:blip>
          <a:srcRect l="8449" t="32694" r="73185" b="30947"/>
          <a:stretch/>
        </p:blipFill>
        <p:spPr>
          <a:xfrm>
            <a:off x="2268040" y="2517082"/>
            <a:ext cx="791570" cy="100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 rotWithShape="1">
          <a:blip r:embed="rId4">
            <a:alphaModFix/>
          </a:blip>
          <a:srcRect l="16796" r="12297"/>
          <a:stretch/>
        </p:blipFill>
        <p:spPr>
          <a:xfrm>
            <a:off x="2165681" y="3618738"/>
            <a:ext cx="996287" cy="93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5"/>
          <p:cNvGrpSpPr/>
          <p:nvPr/>
        </p:nvGrpSpPr>
        <p:grpSpPr>
          <a:xfrm>
            <a:off x="4173279" y="1747573"/>
            <a:ext cx="797442" cy="571324"/>
            <a:chOff x="4173279" y="1747573"/>
            <a:chExt cx="797442" cy="571324"/>
          </a:xfrm>
        </p:grpSpPr>
        <p:sp>
          <p:nvSpPr>
            <p:cNvPr id="368" name="Google Shape;368;p25"/>
            <p:cNvSpPr/>
            <p:nvPr/>
          </p:nvSpPr>
          <p:spPr>
            <a:xfrm>
              <a:off x="4173279" y="1747573"/>
              <a:ext cx="797442" cy="571324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5"/>
            <p:cNvSpPr txBox="1"/>
            <p:nvPr/>
          </p:nvSpPr>
          <p:spPr>
            <a:xfrm>
              <a:off x="4270589" y="1848024"/>
              <a:ext cx="603831" cy="33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RNA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25"/>
          <p:cNvGrpSpPr/>
          <p:nvPr/>
        </p:nvGrpSpPr>
        <p:grpSpPr>
          <a:xfrm>
            <a:off x="4173279" y="2736388"/>
            <a:ext cx="797442" cy="571324"/>
            <a:chOff x="4173279" y="1747573"/>
            <a:chExt cx="797442" cy="571324"/>
          </a:xfrm>
        </p:grpSpPr>
        <p:sp>
          <p:nvSpPr>
            <p:cNvPr id="371" name="Google Shape;371;p25"/>
            <p:cNvSpPr/>
            <p:nvPr/>
          </p:nvSpPr>
          <p:spPr>
            <a:xfrm>
              <a:off x="4173279" y="1747573"/>
              <a:ext cx="797442" cy="571324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5"/>
            <p:cNvSpPr txBox="1"/>
            <p:nvPr/>
          </p:nvSpPr>
          <p:spPr>
            <a:xfrm>
              <a:off x="4270589" y="1848024"/>
              <a:ext cx="603831" cy="33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RNA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25"/>
          <p:cNvGrpSpPr/>
          <p:nvPr/>
        </p:nvGrpSpPr>
        <p:grpSpPr>
          <a:xfrm>
            <a:off x="4173279" y="3800976"/>
            <a:ext cx="797442" cy="571324"/>
            <a:chOff x="4173279" y="1747573"/>
            <a:chExt cx="797442" cy="571324"/>
          </a:xfrm>
        </p:grpSpPr>
        <p:sp>
          <p:nvSpPr>
            <p:cNvPr id="374" name="Google Shape;374;p25"/>
            <p:cNvSpPr/>
            <p:nvPr/>
          </p:nvSpPr>
          <p:spPr>
            <a:xfrm>
              <a:off x="4173279" y="1747573"/>
              <a:ext cx="797442" cy="571324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4270589" y="1848024"/>
              <a:ext cx="603831" cy="33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68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RNA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5"/>
          <p:cNvSpPr txBox="1"/>
          <p:nvPr/>
        </p:nvSpPr>
        <p:spPr>
          <a:xfrm>
            <a:off x="3218532" y="1751200"/>
            <a:ext cx="795825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5128026" y="1751200"/>
            <a:ext cx="795825" cy="33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6082262" y="1844853"/>
            <a:ext cx="795825" cy="33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GATO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25"/>
          <p:cNvCxnSpPr/>
          <p:nvPr/>
        </p:nvCxnSpPr>
        <p:spPr>
          <a:xfrm>
            <a:off x="3159607" y="2096072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25"/>
          <p:cNvCxnSpPr/>
          <p:nvPr/>
        </p:nvCxnSpPr>
        <p:spPr>
          <a:xfrm>
            <a:off x="5060735" y="2096072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1" name="Google Shape;381;p25"/>
          <p:cNvSpPr txBox="1"/>
          <p:nvPr/>
        </p:nvSpPr>
        <p:spPr>
          <a:xfrm>
            <a:off x="3218532" y="2757652"/>
            <a:ext cx="795825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5128026" y="2757652"/>
            <a:ext cx="795825" cy="33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6082262" y="2851305"/>
            <a:ext cx="795825" cy="33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25"/>
          <p:cNvCxnSpPr/>
          <p:nvPr/>
        </p:nvCxnSpPr>
        <p:spPr>
          <a:xfrm>
            <a:off x="3159607" y="3102524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5" name="Google Shape;385;p25"/>
          <p:cNvCxnSpPr/>
          <p:nvPr/>
        </p:nvCxnSpPr>
        <p:spPr>
          <a:xfrm>
            <a:off x="5060735" y="3102524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6" name="Google Shape;386;p25"/>
          <p:cNvSpPr txBox="1"/>
          <p:nvPr/>
        </p:nvSpPr>
        <p:spPr>
          <a:xfrm>
            <a:off x="3218532" y="3820435"/>
            <a:ext cx="795825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5128026" y="3820435"/>
            <a:ext cx="795825" cy="33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6082262" y="3914088"/>
            <a:ext cx="795825" cy="33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25"/>
          <p:cNvCxnSpPr/>
          <p:nvPr/>
        </p:nvCxnSpPr>
        <p:spPr>
          <a:xfrm>
            <a:off x="3159607" y="4165307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0" name="Google Shape;390;p25"/>
          <p:cNvCxnSpPr/>
          <p:nvPr/>
        </p:nvCxnSpPr>
        <p:spPr>
          <a:xfrm>
            <a:off x="5060735" y="4165307"/>
            <a:ext cx="923658" cy="5480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Google Shape;391;p25"/>
          <p:cNvSpPr txBox="1"/>
          <p:nvPr/>
        </p:nvSpPr>
        <p:spPr>
          <a:xfrm>
            <a:off x="6889214" y="3643174"/>
            <a:ext cx="330787" cy="83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575" y="362776"/>
            <a:ext cx="5741351" cy="32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63" y="3592286"/>
            <a:ext cx="3207374" cy="145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DINÂMICA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4161454" y="2424284"/>
            <a:ext cx="4327427" cy="79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Construindo nosso Primeiro Algoritmo de Classificação Binária (</a:t>
            </a:r>
            <a:r>
              <a:rPr lang="pt-BR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Multi Layer Perceptron</a:t>
            </a:r>
            <a:r>
              <a:rPr lang="pt-B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797" y="1526589"/>
            <a:ext cx="2269991" cy="221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767" y="655451"/>
            <a:ext cx="6864350" cy="449281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8"/>
          <p:cNvSpPr txBox="1">
            <a:spLocks noGrp="1"/>
          </p:cNvSpPr>
          <p:nvPr>
            <p:ph type="ctrTitle"/>
          </p:nvPr>
        </p:nvSpPr>
        <p:spPr>
          <a:xfrm>
            <a:off x="2086055" y="122748"/>
            <a:ext cx="5297229" cy="37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BR" sz="2800"/>
              <a:t>Aprendizagem Supervisionada</a:t>
            </a:r>
            <a:endParaRPr sz="2800"/>
          </a:p>
        </p:txBody>
      </p:sp>
      <p:sp>
        <p:nvSpPr>
          <p:cNvPr id="411" name="Google Shape;411;p28"/>
          <p:cNvSpPr/>
          <p:nvPr/>
        </p:nvSpPr>
        <p:spPr>
          <a:xfrm>
            <a:off x="1443151" y="642341"/>
            <a:ext cx="6537817" cy="4491621"/>
          </a:xfrm>
          <a:prstGeom prst="rect">
            <a:avLst/>
          </a:prstGeom>
          <a:solidFill>
            <a:schemeClr val="accent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7980967" y="643533"/>
            <a:ext cx="324150" cy="4491620"/>
          </a:xfrm>
          <a:prstGeom prst="rect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2061657" y="3047247"/>
            <a:ext cx="5347281" cy="1730388"/>
          </a:xfrm>
          <a:prstGeom prst="rect">
            <a:avLst/>
          </a:prstGeom>
          <a:solidFill>
            <a:srgbClr val="000000">
              <a:alpha val="69019"/>
            </a:srgb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"/>
              <a:buFont typeface="Arial"/>
              <a:buNone/>
            </a:pPr>
            <a:r>
              <a:rPr lang="pt-BR" sz="976" b="0" i="0" u="none" strike="noStrike" cap="none" dirty="0">
                <a:solidFill>
                  <a:srgbClr val="FFFFFF"/>
                </a:solidFill>
                <a:latin typeface="+mn-lt"/>
                <a:ea typeface="Oi"/>
                <a:cs typeface="Oi"/>
                <a:sym typeface="Oi"/>
              </a:rPr>
              <a:t>As variáveis da base de dados são as </a:t>
            </a:r>
            <a:r>
              <a:rPr lang="pt-BR" sz="976" b="0" i="0" u="none" strike="noStrike" cap="none" dirty="0">
                <a:solidFill>
                  <a:srgbClr val="4F81BD"/>
                </a:solidFill>
                <a:latin typeface="+mn-lt"/>
                <a:ea typeface="Oi"/>
                <a:cs typeface="Oi"/>
                <a:sym typeface="Oi"/>
              </a:rPr>
              <a:t>características</a:t>
            </a:r>
            <a:r>
              <a:rPr lang="pt-BR" sz="976" b="0" i="0" u="none" strike="noStrike" cap="none" dirty="0">
                <a:solidFill>
                  <a:srgbClr val="FFFFFF"/>
                </a:solidFill>
                <a:latin typeface="+mn-lt"/>
                <a:ea typeface="Oi"/>
                <a:cs typeface="Oi"/>
                <a:sym typeface="Oi"/>
              </a:rPr>
              <a:t> que procuramos “ensinar” a máquina a reconhecer nos padrões para que a </a:t>
            </a:r>
            <a:r>
              <a:rPr lang="pt-BR" sz="976" b="0" i="0" u="none" strike="noStrike" cap="none" dirty="0">
                <a:solidFill>
                  <a:srgbClr val="FFFF00"/>
                </a:solidFill>
                <a:latin typeface="+mn-lt"/>
                <a:ea typeface="Oi"/>
                <a:cs typeface="Oi"/>
                <a:sym typeface="Oi"/>
              </a:rPr>
              <a:t>variável alvo </a:t>
            </a:r>
            <a:r>
              <a:rPr lang="pt-BR" sz="976" b="0" i="0" u="none" strike="noStrike" cap="none" dirty="0">
                <a:solidFill>
                  <a:srgbClr val="FFFFFF"/>
                </a:solidFill>
                <a:latin typeface="+mn-lt"/>
                <a:ea typeface="Oi"/>
                <a:cs typeface="Oi"/>
                <a:sym typeface="Oi"/>
              </a:rPr>
              <a:t>seja descoberta, quando novos dados forem apresentados ao modelo.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"/>
              <a:buFont typeface="Arial"/>
              <a:buNone/>
            </a:pPr>
            <a:endParaRPr sz="976" b="0" i="0" u="none" strike="noStrike" cap="none" dirty="0">
              <a:solidFill>
                <a:srgbClr val="FFFFFF"/>
              </a:solidFill>
              <a:latin typeface="+mn-lt"/>
              <a:ea typeface="Oi"/>
              <a:cs typeface="Oi"/>
              <a:sym typeface="O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"/>
              <a:buFont typeface="Arial"/>
              <a:buNone/>
            </a:pPr>
            <a:r>
              <a:rPr lang="pt-BR" sz="976" b="0" i="0" u="none" strike="noStrike" cap="none" dirty="0">
                <a:solidFill>
                  <a:srgbClr val="FFFFFF"/>
                </a:solidFill>
                <a:latin typeface="+mn-lt"/>
                <a:ea typeface="Oi"/>
                <a:cs typeface="Oi"/>
                <a:sym typeface="Oi"/>
              </a:rPr>
              <a:t>Pode-se usar uma relação 80/20 (ou 70/30) para segmentar os dados entre treino e teste.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8"/>
          <p:cNvSpPr/>
          <p:nvPr/>
        </p:nvSpPr>
        <p:spPr>
          <a:xfrm rot="10565857" flipH="1">
            <a:off x="6827375" y="2226147"/>
            <a:ext cx="1253697" cy="1513494"/>
          </a:xfrm>
          <a:prstGeom prst="arc">
            <a:avLst>
              <a:gd name="adj1" fmla="val 15602832"/>
              <a:gd name="adj2" fmla="val 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8"/>
          <p:cNvCxnSpPr/>
          <p:nvPr/>
        </p:nvCxnSpPr>
        <p:spPr>
          <a:xfrm rot="10800000">
            <a:off x="4062568" y="788924"/>
            <a:ext cx="1327584" cy="269092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28"/>
          <p:cNvCxnSpPr/>
          <p:nvPr/>
        </p:nvCxnSpPr>
        <p:spPr>
          <a:xfrm rot="10800000">
            <a:off x="3099652" y="775814"/>
            <a:ext cx="2290500" cy="270403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28"/>
          <p:cNvCxnSpPr/>
          <p:nvPr/>
        </p:nvCxnSpPr>
        <p:spPr>
          <a:xfrm rot="10800000">
            <a:off x="2540732" y="790115"/>
            <a:ext cx="2843462" cy="2689729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28"/>
          <p:cNvCxnSpPr/>
          <p:nvPr/>
        </p:nvCxnSpPr>
        <p:spPr>
          <a:xfrm rot="10800000">
            <a:off x="1764917" y="791307"/>
            <a:ext cx="3619277" cy="2688537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28"/>
          <p:cNvCxnSpPr/>
          <p:nvPr/>
        </p:nvCxnSpPr>
        <p:spPr>
          <a:xfrm rot="10800000">
            <a:off x="4681074" y="761513"/>
            <a:ext cx="709077" cy="271833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28"/>
          <p:cNvCxnSpPr/>
          <p:nvPr/>
        </p:nvCxnSpPr>
        <p:spPr>
          <a:xfrm rot="10800000" flipH="1">
            <a:off x="5366317" y="760323"/>
            <a:ext cx="101297" cy="2719522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p28"/>
          <p:cNvCxnSpPr/>
          <p:nvPr/>
        </p:nvCxnSpPr>
        <p:spPr>
          <a:xfrm rot="10800000" flipH="1">
            <a:off x="5384193" y="775814"/>
            <a:ext cx="690010" cy="270403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p28"/>
          <p:cNvCxnSpPr/>
          <p:nvPr/>
        </p:nvCxnSpPr>
        <p:spPr>
          <a:xfrm rot="10800000" flipH="1">
            <a:off x="5390152" y="791307"/>
            <a:ext cx="1188153" cy="264921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p28"/>
          <p:cNvCxnSpPr/>
          <p:nvPr/>
        </p:nvCxnSpPr>
        <p:spPr>
          <a:xfrm rot="10800000" flipH="1">
            <a:off x="5366317" y="753172"/>
            <a:ext cx="1812618" cy="2726672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28"/>
          <p:cNvCxnSpPr/>
          <p:nvPr/>
        </p:nvCxnSpPr>
        <p:spPr>
          <a:xfrm rot="10800000" flipH="1">
            <a:off x="5390152" y="788924"/>
            <a:ext cx="2340553" cy="2690921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Desenvolvendo o Modelo</a:t>
            </a:r>
            <a:endParaRPr/>
          </a:p>
        </p:txBody>
      </p:sp>
      <p:grpSp>
        <p:nvGrpSpPr>
          <p:cNvPr id="430" name="Google Shape;430;p29"/>
          <p:cNvGrpSpPr/>
          <p:nvPr/>
        </p:nvGrpSpPr>
        <p:grpSpPr>
          <a:xfrm>
            <a:off x="2869022" y="734104"/>
            <a:ext cx="3135434" cy="3982753"/>
            <a:chOff x="2987824" y="1088109"/>
            <a:chExt cx="3289412" cy="4179562"/>
          </a:xfrm>
        </p:grpSpPr>
        <p:grpSp>
          <p:nvGrpSpPr>
            <p:cNvPr id="431" name="Google Shape;431;p29"/>
            <p:cNvGrpSpPr/>
            <p:nvPr/>
          </p:nvGrpSpPr>
          <p:grpSpPr>
            <a:xfrm>
              <a:off x="2987824" y="1556793"/>
              <a:ext cx="2736304" cy="3710878"/>
              <a:chOff x="2987824" y="1556792"/>
              <a:chExt cx="3412056" cy="4627309"/>
            </a:xfrm>
          </p:grpSpPr>
          <p:pic>
            <p:nvPicPr>
              <p:cNvPr id="432" name="Google Shape;432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2987824" y="1556792"/>
                <a:ext cx="3412056" cy="46273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29" descr="Imagem relacionada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519560" y="1628800"/>
                <a:ext cx="2316341" cy="16561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" name="Google Shape;434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18738" y="1088109"/>
              <a:ext cx="1558498" cy="15220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29"/>
          <p:cNvSpPr/>
          <p:nvPr/>
        </p:nvSpPr>
        <p:spPr>
          <a:xfrm>
            <a:off x="3609085" y="1686295"/>
            <a:ext cx="2490710" cy="1607640"/>
          </a:xfrm>
          <a:prstGeom prst="arc">
            <a:avLst>
              <a:gd name="adj1" fmla="val 19718730"/>
              <a:gd name="adj2" fmla="val 11677926"/>
            </a:avLst>
          </a:prstGeom>
          <a:noFill/>
          <a:ln w="76200" cap="flat" cmpd="sng">
            <a:solidFill>
              <a:srgbClr val="C0504D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3114518" y="3769434"/>
            <a:ext cx="1080896" cy="1134525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2"/>
              <a:buFont typeface="Arial"/>
              <a:buNone/>
            </a:pPr>
            <a:r>
              <a:rPr lang="pt-BR" sz="2102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35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9"/>
          <p:cNvSpPr/>
          <p:nvPr/>
        </p:nvSpPr>
        <p:spPr>
          <a:xfrm rot="9900000">
            <a:off x="2251707" y="1912723"/>
            <a:ext cx="2702838" cy="2729056"/>
          </a:xfrm>
          <a:prstGeom prst="arc">
            <a:avLst>
              <a:gd name="adj1" fmla="val 18169023"/>
              <a:gd name="adj2" fmla="val 5725457"/>
            </a:avLst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9"/>
          <p:cNvSpPr/>
          <p:nvPr/>
        </p:nvSpPr>
        <p:spPr>
          <a:xfrm rot="-2165085">
            <a:off x="5165240" y="2850712"/>
            <a:ext cx="1893468" cy="83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Retreino 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sz="2402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5986919" y="929962"/>
            <a:ext cx="1742785" cy="83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Ajuste 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parâmetros</a:t>
            </a:r>
            <a:endParaRPr sz="2402" b="0" i="0" u="none" strike="noStrike" cap="non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9"/>
          <p:cNvSpPr/>
          <p:nvPr/>
        </p:nvSpPr>
        <p:spPr>
          <a:xfrm rot="-3220011">
            <a:off x="1295875" y="1860231"/>
            <a:ext cx="1567097" cy="83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1" i="0" u="none" strike="noStrike" cap="none">
                <a:solidFill>
                  <a:srgbClr val="DAE5F1"/>
                </a:solidFill>
                <a:latin typeface="Arial"/>
                <a:ea typeface="Arial"/>
                <a:cs typeface="Arial"/>
                <a:sym typeface="Arial"/>
              </a:rPr>
              <a:t>Treino 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2"/>
              <a:buFont typeface="Arial"/>
              <a:buNone/>
            </a:pPr>
            <a:r>
              <a:rPr lang="pt-BR" sz="2402" b="1" i="0" u="none" strike="noStrike" cap="none">
                <a:solidFill>
                  <a:srgbClr val="DAE5F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sz="2402" b="1" i="0" u="none" strike="noStrike" cap="none">
              <a:solidFill>
                <a:srgbClr val="DAE5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3"/>
          <p:cNvSpPr txBox="1"/>
          <p:nvPr/>
        </p:nvSpPr>
        <p:spPr>
          <a:xfrm>
            <a:off x="3851420" y="916076"/>
            <a:ext cx="46107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Preparar o aluno para a tomada de decisão nas empresas com relação ao uso de ferramentas de Inteligência Artificial, através da desmistificação dos principais conceitos como o que é Inteligência Artificial, Machine Learning, Deep Learning, modelos de I.A., NLP, Ciclo de Projeto de I.A., entre outros termos recorrentes.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consolidação destes conceitos, serão realizadas apresentações de cases e demonstrações das principais ferramentas e bibliotecas de I.A., cobrindo os diferentes tipos de Aprendizagem de Máquina e entendendo qual abordagem é mais eficiente para cada tipo de problema.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alunos serão convidados a pensar em problemas reais para alimentar a discussão sobre técnicas e ferramentas adequadas.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210235" y="2117921"/>
            <a:ext cx="215690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500" b="0" i="0" u="none" strike="noStrike" cap="none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0" descr="Resultado de imagem para computer dra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7404" y="3309428"/>
            <a:ext cx="2159410" cy="182334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Holdout</a:t>
            </a:r>
            <a:endParaRPr/>
          </a:p>
        </p:txBody>
      </p:sp>
      <p:grpSp>
        <p:nvGrpSpPr>
          <p:cNvPr id="447" name="Google Shape;447;p30"/>
          <p:cNvGrpSpPr/>
          <p:nvPr/>
        </p:nvGrpSpPr>
        <p:grpSpPr>
          <a:xfrm>
            <a:off x="1491385" y="1708937"/>
            <a:ext cx="1458674" cy="1059446"/>
            <a:chOff x="467544" y="2276872"/>
            <a:chExt cx="2448272" cy="1776180"/>
          </a:xfrm>
        </p:grpSpPr>
        <p:pic>
          <p:nvPicPr>
            <p:cNvPr id="448" name="Google Shape;44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2276872"/>
              <a:ext cx="2190243" cy="139856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1960"/>
                </a:srgbClr>
              </a:outerShdw>
            </a:effectLst>
          </p:spPr>
        </p:pic>
        <p:sp>
          <p:nvSpPr>
            <p:cNvPr id="449" name="Google Shape;449;p30"/>
            <p:cNvSpPr/>
            <p:nvPr/>
          </p:nvSpPr>
          <p:spPr>
            <a:xfrm>
              <a:off x="2051720" y="3297826"/>
              <a:ext cx="864096" cy="755226"/>
            </a:xfrm>
            <a:prstGeom prst="flowChartMagneticDisk">
              <a:avLst/>
            </a:prstGeom>
            <a:solidFill>
              <a:schemeClr val="accent4"/>
            </a:solidFill>
            <a:ln w="25400" cap="flat" cmpd="sng">
              <a:solidFill>
                <a:srgbClr val="5D48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rPr lang="pt-BR" sz="901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30"/>
          <p:cNvGrpSpPr/>
          <p:nvPr/>
        </p:nvGrpSpPr>
        <p:grpSpPr>
          <a:xfrm>
            <a:off x="4322930" y="998667"/>
            <a:ext cx="1459866" cy="1059446"/>
            <a:chOff x="467544" y="2276872"/>
            <a:chExt cx="2448272" cy="1776180"/>
          </a:xfrm>
        </p:grpSpPr>
        <p:pic>
          <p:nvPicPr>
            <p:cNvPr id="451" name="Google Shape;451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2276872"/>
              <a:ext cx="2190455" cy="139856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1960"/>
                </a:srgbClr>
              </a:outerShdw>
            </a:effectLst>
          </p:spPr>
        </p:pic>
        <p:sp>
          <p:nvSpPr>
            <p:cNvPr id="452" name="Google Shape;452;p30"/>
            <p:cNvSpPr/>
            <p:nvPr/>
          </p:nvSpPr>
          <p:spPr>
            <a:xfrm>
              <a:off x="2052425" y="3297826"/>
              <a:ext cx="863391" cy="755226"/>
            </a:xfrm>
            <a:prstGeom prst="flowChartMagneticDisk">
              <a:avLst/>
            </a:prstGeom>
            <a:solidFill>
              <a:schemeClr val="accent3"/>
            </a:solidFill>
            <a:ln w="25400" cap="flat" cmpd="sng">
              <a:solidFill>
                <a:srgbClr val="7188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rPr lang="pt-BR" sz="901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30"/>
          <p:cNvGrpSpPr/>
          <p:nvPr/>
        </p:nvGrpSpPr>
        <p:grpSpPr>
          <a:xfrm>
            <a:off x="2978661" y="3649069"/>
            <a:ext cx="1459866" cy="1058254"/>
            <a:chOff x="467544" y="2276872"/>
            <a:chExt cx="2448272" cy="1776180"/>
          </a:xfrm>
        </p:grpSpPr>
        <p:pic>
          <p:nvPicPr>
            <p:cNvPr id="454" name="Google Shape;454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2276872"/>
              <a:ext cx="2190455" cy="139814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1960"/>
                </a:srgbClr>
              </a:outerShdw>
            </a:effectLst>
          </p:spPr>
        </p:pic>
        <p:sp>
          <p:nvSpPr>
            <p:cNvPr id="455" name="Google Shape;455;p30"/>
            <p:cNvSpPr/>
            <p:nvPr/>
          </p:nvSpPr>
          <p:spPr>
            <a:xfrm>
              <a:off x="2052425" y="3296975"/>
              <a:ext cx="863391" cy="756077"/>
            </a:xfrm>
            <a:prstGeom prst="flowChartMagneticDisk">
              <a:avLst/>
            </a:prstGeom>
            <a:solidFill>
              <a:schemeClr val="accent6"/>
            </a:solidFill>
            <a:ln w="25400" cap="flat" cmpd="sng">
              <a:solidFill>
                <a:srgbClr val="B46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rPr lang="pt-BR" sz="901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6" name="Google Shape;456;p30"/>
          <p:cNvCxnSpPr>
            <a:stCxn id="449" idx="4"/>
            <a:endCxn id="451" idx="2"/>
          </p:cNvCxnSpPr>
          <p:nvPr/>
        </p:nvCxnSpPr>
        <p:spPr>
          <a:xfrm rot="10800000" flipH="1">
            <a:off x="2950059" y="1832746"/>
            <a:ext cx="2025900" cy="710400"/>
          </a:xfrm>
          <a:prstGeom prst="straightConnector1">
            <a:avLst/>
          </a:prstGeom>
          <a:noFill/>
          <a:ln w="57150" cap="flat" cmpd="sng">
            <a:solidFill>
              <a:srgbClr val="76923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Google Shape;457;p30"/>
          <p:cNvCxnSpPr>
            <a:stCxn id="449" idx="4"/>
            <a:endCxn id="454" idx="0"/>
          </p:cNvCxnSpPr>
          <p:nvPr/>
        </p:nvCxnSpPr>
        <p:spPr>
          <a:xfrm>
            <a:off x="2950059" y="2543146"/>
            <a:ext cx="681600" cy="1105800"/>
          </a:xfrm>
          <a:prstGeom prst="straightConnector1">
            <a:avLst/>
          </a:prstGeom>
          <a:noFill/>
          <a:ln w="57150" cap="flat" cmpd="sng">
            <a:solidFill>
              <a:srgbClr val="F5913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8" name="Google Shape;458;p30"/>
          <p:cNvSpPr txBox="1"/>
          <p:nvPr/>
        </p:nvSpPr>
        <p:spPr>
          <a:xfrm rot="3486864">
            <a:off x="3044310" y="2833979"/>
            <a:ext cx="704104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9355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DF9355"/>
                </a:solidFill>
                <a:latin typeface="Arial"/>
                <a:ea typeface="Arial"/>
                <a:cs typeface="Arial"/>
                <a:sym typeface="Arial"/>
              </a:rPr>
              <a:t>Treino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0"/>
          <p:cNvSpPr txBox="1"/>
          <p:nvPr/>
        </p:nvSpPr>
        <p:spPr>
          <a:xfrm rot="-1136639">
            <a:off x="3337096" y="1978916"/>
            <a:ext cx="623825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933C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77933C"/>
                </a:solidFill>
                <a:latin typeface="Arial"/>
                <a:ea typeface="Arial"/>
                <a:cs typeface="Arial"/>
                <a:sym typeface="Arial"/>
              </a:rPr>
              <a:t>Teste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30"/>
          <p:cNvCxnSpPr>
            <a:stCxn id="454" idx="3"/>
          </p:cNvCxnSpPr>
          <p:nvPr/>
        </p:nvCxnSpPr>
        <p:spPr>
          <a:xfrm rot="10800000" flipH="1">
            <a:off x="4284795" y="4063178"/>
            <a:ext cx="2071200" cy="2400"/>
          </a:xfrm>
          <a:prstGeom prst="straightConnector1">
            <a:avLst/>
          </a:prstGeom>
          <a:noFill/>
          <a:ln w="57150" cap="flat" cmpd="sng">
            <a:solidFill>
              <a:srgbClr val="F5913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1" name="Google Shape;461;p30"/>
          <p:cNvSpPr txBox="1"/>
          <p:nvPr/>
        </p:nvSpPr>
        <p:spPr>
          <a:xfrm>
            <a:off x="4463554" y="3786118"/>
            <a:ext cx="1579343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9355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DF9355"/>
                </a:solidFill>
                <a:latin typeface="Arial"/>
                <a:ea typeface="Arial"/>
                <a:cs typeface="Arial"/>
                <a:sym typeface="Arial"/>
              </a:rPr>
              <a:t>Treinar o modelo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30"/>
          <p:cNvCxnSpPr>
            <a:endCxn id="451" idx="2"/>
          </p:cNvCxnSpPr>
          <p:nvPr/>
        </p:nvCxnSpPr>
        <p:spPr>
          <a:xfrm rot="10800000">
            <a:off x="4975997" y="1832876"/>
            <a:ext cx="2028300" cy="17136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3" name="Google Shape;463;p30"/>
          <p:cNvSpPr txBox="1"/>
          <p:nvPr/>
        </p:nvSpPr>
        <p:spPr>
          <a:xfrm rot="2434649">
            <a:off x="5519446" y="2569417"/>
            <a:ext cx="1508683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Testar o modelo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0"/>
          <p:cNvSpPr txBox="1"/>
          <p:nvPr/>
        </p:nvSpPr>
        <p:spPr>
          <a:xfrm>
            <a:off x="3009646" y="3641919"/>
            <a:ext cx="726481" cy="4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9355"/>
              </a:buClr>
              <a:buSzPts val="2102"/>
              <a:buFont typeface="Arial"/>
              <a:buNone/>
            </a:pPr>
            <a:r>
              <a:rPr lang="pt-BR" sz="2102" b="1" i="0" u="none" strike="noStrike" cap="none">
                <a:solidFill>
                  <a:srgbClr val="DF9355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4328888" y="996284"/>
            <a:ext cx="726481" cy="4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933C"/>
              </a:buClr>
              <a:buSzPts val="2102"/>
              <a:buFont typeface="Arial"/>
              <a:buNone/>
            </a:pPr>
            <a:r>
              <a:rPr lang="pt-BR" sz="2102" b="1" i="0" u="none" strike="noStrike" cap="none">
                <a:solidFill>
                  <a:srgbClr val="77933C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0"/>
          <p:cNvSpPr txBox="1"/>
          <p:nvPr/>
        </p:nvSpPr>
        <p:spPr>
          <a:xfrm>
            <a:off x="1473509" y="1689870"/>
            <a:ext cx="877163" cy="4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102"/>
              <a:buFont typeface="Arial"/>
              <a:buNone/>
            </a:pPr>
            <a:r>
              <a:rPr lang="pt-BR" sz="2102" b="1" i="0" u="none" strike="noStrike" cap="non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6742137" y="1203644"/>
            <a:ext cx="982961" cy="5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Matriz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rPr lang="pt-BR" sz="135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0"/>
          <p:cNvSpPr/>
          <p:nvPr/>
        </p:nvSpPr>
        <p:spPr>
          <a:xfrm>
            <a:off x="6448971" y="954574"/>
            <a:ext cx="222853" cy="103441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6085494" y="952191"/>
            <a:ext cx="222853" cy="1034419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0"/>
          <p:cNvSpPr/>
          <p:nvPr/>
        </p:nvSpPr>
        <p:spPr>
          <a:xfrm rot="-5400000">
            <a:off x="6116479" y="1004626"/>
            <a:ext cx="549386" cy="296741"/>
          </a:xfrm>
          <a:prstGeom prst="arc">
            <a:avLst>
              <a:gd name="adj1" fmla="val 16280648"/>
              <a:gd name="adj2" fmla="val 57254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0"/>
          <p:cNvSpPr/>
          <p:nvPr/>
        </p:nvSpPr>
        <p:spPr>
          <a:xfrm rot="-5400000">
            <a:off x="6112904" y="1267998"/>
            <a:ext cx="549387" cy="296740"/>
          </a:xfrm>
          <a:prstGeom prst="arc">
            <a:avLst>
              <a:gd name="adj1" fmla="val 16280648"/>
              <a:gd name="adj2" fmla="val 57254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0"/>
          <p:cNvSpPr/>
          <p:nvPr/>
        </p:nvSpPr>
        <p:spPr>
          <a:xfrm rot="-5400000">
            <a:off x="6125417" y="1503364"/>
            <a:ext cx="549387" cy="297932"/>
          </a:xfrm>
          <a:prstGeom prst="arc">
            <a:avLst>
              <a:gd name="adj1" fmla="val 16280648"/>
              <a:gd name="adj2" fmla="val 57254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0"/>
          <p:cNvSpPr/>
          <p:nvPr/>
        </p:nvSpPr>
        <p:spPr>
          <a:xfrm rot="-5400000">
            <a:off x="6121246" y="1766140"/>
            <a:ext cx="549387" cy="296741"/>
          </a:xfrm>
          <a:prstGeom prst="arc">
            <a:avLst>
              <a:gd name="adj1" fmla="val 16280648"/>
              <a:gd name="adj2" fmla="val 57254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30" descr="Imagem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9749" y="3737257"/>
            <a:ext cx="830634" cy="59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8711" y="3662179"/>
            <a:ext cx="992709" cy="94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025" y="2172519"/>
            <a:ext cx="4135294" cy="670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190" y="992709"/>
            <a:ext cx="2860146" cy="111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367" y="4000629"/>
            <a:ext cx="6552117" cy="100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2366" y="3140202"/>
            <a:ext cx="4200840" cy="76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7335" y="943848"/>
            <a:ext cx="3407148" cy="97840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>
            <a:spLocks noGrp="1"/>
          </p:cNvSpPr>
          <p:nvPr>
            <p:ph type="title" idx="4294967295"/>
          </p:nvPr>
        </p:nvSpPr>
        <p:spPr>
          <a:xfrm>
            <a:off x="1491385" y="133473"/>
            <a:ext cx="6732068" cy="4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Resultados publicados no mercado Brasileiro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025" y="2172519"/>
            <a:ext cx="4135294" cy="670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190" y="992709"/>
            <a:ext cx="2860146" cy="111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367" y="4000629"/>
            <a:ext cx="6552117" cy="100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2366" y="3140202"/>
            <a:ext cx="4200840" cy="76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7335" y="943848"/>
            <a:ext cx="3407148" cy="97840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2"/>
          <p:cNvSpPr/>
          <p:nvPr/>
        </p:nvSpPr>
        <p:spPr>
          <a:xfrm>
            <a:off x="1385321" y="2172520"/>
            <a:ext cx="430214" cy="1537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2"/>
          <p:cNvSpPr/>
          <p:nvPr/>
        </p:nvSpPr>
        <p:spPr>
          <a:xfrm>
            <a:off x="1284025" y="2351279"/>
            <a:ext cx="531510" cy="1406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1815535" y="2351279"/>
            <a:ext cx="3097299" cy="1406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4437335" y="1601682"/>
            <a:ext cx="2729056" cy="2586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3985671" y="4303328"/>
            <a:ext cx="1433648" cy="1501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2"/>
          <p:cNvSpPr/>
          <p:nvPr/>
        </p:nvSpPr>
        <p:spPr>
          <a:xfrm>
            <a:off x="6139122" y="4000630"/>
            <a:ext cx="1568313" cy="27767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>
            <a:off x="2422124" y="1871012"/>
            <a:ext cx="4870590" cy="206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4"/>
              <a:buFont typeface="Arial"/>
              <a:buNone/>
            </a:pPr>
            <a:r>
              <a:rPr lang="pt-BR" sz="4504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que isso significa?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4"/>
              <a:buFont typeface="Arial"/>
              <a:buNone/>
            </a:pPr>
            <a:endParaRPr sz="4504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4"/>
              <a:buFont typeface="Arial"/>
              <a:buNone/>
            </a:pPr>
            <a:r>
              <a:rPr lang="pt-BR" sz="4504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Esses resultados são confiáveis?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 txBox="1">
            <a:spLocks noGrp="1"/>
          </p:cNvSpPr>
          <p:nvPr>
            <p:ph type="body" idx="1"/>
          </p:nvPr>
        </p:nvSpPr>
        <p:spPr>
          <a:xfrm>
            <a:off x="1447291" y="1114266"/>
            <a:ext cx="6310197" cy="364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Char char="•"/>
            </a:pPr>
            <a:r>
              <a:rPr lang="pt-BR"/>
              <a:t>Acurácia ou precisão geral do modelo:</a:t>
            </a: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Char char="•"/>
            </a:pPr>
            <a:r>
              <a:rPr lang="pt-BR"/>
              <a:t>Média das acurácias encontradas para cada intenção:</a:t>
            </a: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580"/>
              <a:buNone/>
            </a:pPr>
            <a:r>
              <a:rPr lang="pt-BR" b="1"/>
              <a:t> </a:t>
            </a:r>
            <a:endParaRPr/>
          </a:p>
        </p:txBody>
      </p:sp>
      <p:sp>
        <p:nvSpPr>
          <p:cNvPr id="511" name="Google Shape;511;p34"/>
          <p:cNvSpPr txBox="1">
            <a:spLocks noGrp="1"/>
          </p:cNvSpPr>
          <p:nvPr>
            <p:ph type="title" idx="4294967295"/>
          </p:nvPr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Cálculo de métricas </a:t>
            </a:r>
            <a:endParaRPr/>
          </a:p>
        </p:txBody>
      </p:sp>
      <p:pic>
        <p:nvPicPr>
          <p:cNvPr id="512" name="Google Shape;51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691" y="1871012"/>
            <a:ext cx="2737398" cy="8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692" y="4087625"/>
            <a:ext cx="4006588" cy="90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body" idx="1"/>
          </p:nvPr>
        </p:nvSpPr>
        <p:spPr>
          <a:xfrm>
            <a:off x="1447291" y="790116"/>
            <a:ext cx="6310197" cy="435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Char char="•"/>
            </a:pPr>
            <a:r>
              <a:rPr lang="pt-BR"/>
              <a:t>Imagine que tenhamos um classificador binário treinado para detectar spam e obtivemos os seguintes resultados: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Char char="•"/>
            </a:pPr>
            <a:r>
              <a:rPr lang="pt-BR"/>
              <a:t>Acurácia = (100+1000)/1300 = </a:t>
            </a:r>
            <a:r>
              <a:rPr lang="pt-BR" b="1"/>
              <a:t>84.6%</a:t>
            </a:r>
            <a:r>
              <a:rPr lang="pt-BR"/>
              <a:t>. O que representa um valor muito bom! </a:t>
            </a:r>
            <a:r>
              <a:rPr lang="pt-BR" b="1"/>
              <a:t>Mas e se trocássemos esse classificador por um classificador burro?</a:t>
            </a:r>
            <a:r>
              <a:rPr lang="pt-BR"/>
              <a:t> Que independente da entrada sempre retornaria como e-mail normal (sem </a:t>
            </a:r>
            <a:r>
              <a:rPr lang="pt-BR" i="1"/>
              <a:t>spam</a:t>
            </a:r>
            <a:r>
              <a:rPr lang="pt-BR"/>
              <a:t>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br>
              <a:rPr lang="pt-BR"/>
            </a:b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Char char="•"/>
            </a:pPr>
            <a:r>
              <a:rPr lang="pt-BR"/>
              <a:t>Nossa acurácia que antes era de quase </a:t>
            </a:r>
            <a:r>
              <a:rPr lang="pt-BR" b="1"/>
              <a:t>85%</a:t>
            </a:r>
            <a:r>
              <a:rPr lang="pt-BR"/>
              <a:t> subiria para </a:t>
            </a:r>
            <a:r>
              <a:rPr lang="pt-BR" b="1"/>
              <a:t>88.5%</a:t>
            </a:r>
            <a:r>
              <a:rPr lang="pt-BR"/>
              <a:t>! </a:t>
            </a:r>
            <a:endParaRPr/>
          </a:p>
          <a:p>
            <a:pPr marL="343220" lvl="0" indent="-2289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None/>
            </a:pPr>
            <a:endParaRPr/>
          </a:p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Char char="•"/>
            </a:pPr>
            <a:r>
              <a:rPr lang="pt-BR"/>
              <a:t>Ou seja, </a:t>
            </a:r>
            <a:r>
              <a:rPr lang="pt-BR" b="1"/>
              <a:t>mesmo que o nosso classificador não esteja realizando nenhuma análise/previsão ele ainda é melhor que o anterior.</a:t>
            </a:r>
            <a:endParaRPr/>
          </a:p>
        </p:txBody>
      </p:sp>
      <p:pic>
        <p:nvPicPr>
          <p:cNvPr id="519" name="Google Shape;5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4970" y="1276340"/>
            <a:ext cx="4641778" cy="89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970" y="3277250"/>
            <a:ext cx="4641778" cy="8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5"/>
          <p:cNvSpPr txBox="1"/>
          <p:nvPr/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68625" rIns="68625" bIns="68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Arial"/>
              <a:buNone/>
            </a:pPr>
            <a:r>
              <a:rPr lang="pt-BR" sz="2252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Cálculo de métricas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/>
          <p:nvPr/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68625" rIns="68625" bIns="68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Arial"/>
              <a:buNone/>
            </a:pPr>
            <a:r>
              <a:rPr lang="pt-BR" sz="2252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Cálculo de métricas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535" y="844935"/>
            <a:ext cx="5512931" cy="413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>
            <a:spLocks noGrp="1"/>
          </p:cNvSpPr>
          <p:nvPr>
            <p:ph type="body" idx="1"/>
          </p:nvPr>
        </p:nvSpPr>
        <p:spPr>
          <a:xfrm>
            <a:off x="1447291" y="898563"/>
            <a:ext cx="6310197" cy="385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r>
              <a:rPr lang="pt-BR" dirty="0"/>
              <a:t>A </a:t>
            </a:r>
            <a:r>
              <a:rPr lang="pt-BR" b="1" dirty="0"/>
              <a:t>matriz de confusão </a:t>
            </a:r>
            <a:r>
              <a:rPr lang="pt-BR" dirty="0"/>
              <a:t>nos permite realizar uma análise mais detalhada da situação do nosso classificador uma vez que ela distingue nossos resultados em quatro classes. </a:t>
            </a:r>
            <a:endParaRPr dirty="0"/>
          </a:p>
          <a:p>
            <a:pPr marL="343220" lvl="0" indent="-2289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dirty="0"/>
          </a:p>
          <a:p>
            <a:pPr marL="343220" lvl="0" indent="-343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Char char="•"/>
            </a:pPr>
            <a:r>
              <a:rPr lang="pt-BR" dirty="0"/>
              <a:t>Usando o exemplo de um classificador binário (classificar se um e-mail é ou não spam):</a:t>
            </a: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dirty="0"/>
          </a:p>
          <a:p>
            <a:pPr marL="343220" lvl="0" indent="-2574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Char char="•"/>
            </a:pPr>
            <a:r>
              <a:rPr lang="pt-BR" b="1" dirty="0"/>
              <a:t>Verdadeiros Positivos (VP):</a:t>
            </a:r>
            <a:r>
              <a:rPr lang="pt-BR" dirty="0"/>
              <a:t> casos em que retornamos a classe </a:t>
            </a:r>
            <a:r>
              <a:rPr lang="pt-BR" i="1" dirty="0"/>
              <a:t>SPAM</a:t>
            </a:r>
            <a:r>
              <a:rPr lang="pt-BR" dirty="0"/>
              <a:t> e o </a:t>
            </a:r>
            <a:r>
              <a:rPr lang="pt-BR" i="1" dirty="0"/>
              <a:t>e-mail</a:t>
            </a:r>
            <a:r>
              <a:rPr lang="pt-BR" dirty="0"/>
              <a:t> realmente era de spam;</a:t>
            </a: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dirty="0"/>
          </a:p>
          <a:p>
            <a:pPr marL="343220" lvl="0" indent="-2574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Char char="•"/>
            </a:pPr>
            <a:r>
              <a:rPr lang="pt-BR" b="1" dirty="0"/>
              <a:t>Falsos Positivos (FP): </a:t>
            </a:r>
            <a:r>
              <a:rPr lang="pt-BR" dirty="0"/>
              <a:t>casos em que retornamos a classe </a:t>
            </a:r>
            <a:r>
              <a:rPr lang="pt-BR" i="1" dirty="0"/>
              <a:t>SPAM</a:t>
            </a:r>
            <a:r>
              <a:rPr lang="pt-BR" dirty="0"/>
              <a:t> e na verdade eram </a:t>
            </a:r>
            <a:r>
              <a:rPr lang="pt-BR" i="1" dirty="0"/>
              <a:t>e-mails</a:t>
            </a:r>
            <a:r>
              <a:rPr lang="pt-BR" dirty="0"/>
              <a:t> comuns;</a:t>
            </a: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b="1" dirty="0"/>
          </a:p>
          <a:p>
            <a:pPr marL="343220" lvl="0" indent="-2574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Char char="•"/>
            </a:pPr>
            <a:r>
              <a:rPr lang="pt-BR" b="1" dirty="0"/>
              <a:t>Falsos Verdadeiros (FV): </a:t>
            </a:r>
            <a:r>
              <a:rPr lang="pt-BR" dirty="0"/>
              <a:t>casos que retornamos que era </a:t>
            </a:r>
            <a:r>
              <a:rPr lang="pt-BR" i="1" dirty="0"/>
              <a:t>e-mail</a:t>
            </a:r>
            <a:r>
              <a:rPr lang="pt-BR" dirty="0"/>
              <a:t> comum (ausência de </a:t>
            </a:r>
            <a:r>
              <a:rPr lang="pt-BR" i="1" dirty="0"/>
              <a:t>spam</a:t>
            </a:r>
            <a:r>
              <a:rPr lang="pt-BR" dirty="0"/>
              <a:t>) e realmente eram;</a:t>
            </a: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b="1" dirty="0"/>
          </a:p>
          <a:p>
            <a:pPr marL="343220" lvl="0" indent="-2574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Char char="•"/>
            </a:pPr>
            <a:r>
              <a:rPr lang="pt-BR" b="1" dirty="0"/>
              <a:t>Falsos Negativos (FN): </a:t>
            </a:r>
            <a:r>
              <a:rPr lang="pt-BR" dirty="0"/>
              <a:t>retornamos que não eram </a:t>
            </a:r>
            <a:r>
              <a:rPr lang="pt-BR" i="1" dirty="0"/>
              <a:t>spam</a:t>
            </a:r>
            <a:r>
              <a:rPr lang="pt-BR" dirty="0"/>
              <a:t> e na verdade eram </a:t>
            </a:r>
            <a:r>
              <a:rPr lang="pt-BR" i="1" dirty="0"/>
              <a:t>spam</a:t>
            </a:r>
            <a:r>
              <a:rPr lang="pt-BR" dirty="0"/>
              <a:t>.</a:t>
            </a: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dirty="0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420"/>
              <a:buNone/>
            </a:pPr>
            <a:endParaRPr dirty="0"/>
          </a:p>
        </p:txBody>
      </p:sp>
      <p:sp>
        <p:nvSpPr>
          <p:cNvPr id="533" name="Google Shape;533;p37"/>
          <p:cNvSpPr txBox="1"/>
          <p:nvPr/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68625" rIns="68625" bIns="68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Arial"/>
              <a:buNone/>
            </a:pPr>
            <a:r>
              <a:rPr lang="pt-BR" sz="2252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Cálculo de métricas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body" idx="1"/>
          </p:nvPr>
        </p:nvSpPr>
        <p:spPr>
          <a:xfrm>
            <a:off x="1447291" y="790116"/>
            <a:ext cx="6310197" cy="336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276"/>
              <a:t>Vamos assumir que nosso </a:t>
            </a:r>
            <a:r>
              <a:rPr lang="pt-BR" sz="1276" i="1"/>
              <a:t>chatbot</a:t>
            </a:r>
            <a:r>
              <a:rPr lang="pt-BR" sz="1276"/>
              <a:t> de pizzaria possui três classes (intenções): #realizarPedido, #obterStatus e #horarioAtendimento e nelas possuímos, respectivamente, dez, nove e doze exemplos de interações.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276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276"/>
              <a:t>No caso do </a:t>
            </a:r>
            <a:r>
              <a:rPr lang="pt-BR" sz="1276" i="1"/>
              <a:t>chatbot, </a:t>
            </a:r>
            <a:r>
              <a:rPr lang="pt-BR" sz="1276"/>
              <a:t>no qual temos múltiplas classes, podemos calcular essas métricas da seguinte forma: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276"/>
          </a:p>
          <a:p>
            <a:pPr marL="343220" lvl="0" indent="-25741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276" b="1"/>
              <a:t>Verdadeiros Positivos</a:t>
            </a:r>
            <a:r>
              <a:rPr lang="pt-BR" sz="1276"/>
              <a:t> e </a:t>
            </a:r>
            <a:r>
              <a:rPr lang="pt-BR" sz="1276" b="1"/>
              <a:t>Verdadeiros Negativos </a:t>
            </a:r>
            <a:r>
              <a:rPr lang="pt-BR" sz="1276"/>
              <a:t>compõem um mesmo conjunto (pintados de roxo na tabela abaixo);</a:t>
            </a:r>
            <a:endParaRPr/>
          </a:p>
          <a:p>
            <a:pPr marL="343220" lvl="0" indent="-14311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276"/>
          </a:p>
          <a:p>
            <a:pPr marL="343220" lvl="0" indent="-25741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276" b="1"/>
              <a:t>Falsos positivos </a:t>
            </a:r>
            <a:r>
              <a:rPr lang="pt-BR" sz="1276"/>
              <a:t>ficarão na última linha da tabela enquanto os falsos negativos irão para a última coluna a direita, podemos ver que a soma destes conjuntos é a mesma.</a:t>
            </a: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276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539" name="Google Shape;5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0256" y="3442901"/>
            <a:ext cx="5167330" cy="170893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8"/>
          <p:cNvSpPr txBox="1"/>
          <p:nvPr/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68625" rIns="68625" bIns="68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Arial"/>
              <a:buNone/>
            </a:pPr>
            <a:r>
              <a:rPr lang="pt-BR" sz="2252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Matriz de Confusão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>
            <a:spLocks noGrp="1"/>
          </p:cNvSpPr>
          <p:nvPr>
            <p:ph type="body" idx="1"/>
          </p:nvPr>
        </p:nvSpPr>
        <p:spPr>
          <a:xfrm>
            <a:off x="1447291" y="1244163"/>
            <a:ext cx="6310197" cy="351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576" b="1"/>
              <a:t>Precisão</a:t>
            </a:r>
            <a:endParaRPr sz="1576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576" b="1"/>
              <a:t>Recall</a:t>
            </a: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576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576" b="1"/>
              <a:t>F1 Score</a:t>
            </a: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343220" lvl="0" indent="-143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546" name="Google Shape;54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484" y="1736347"/>
            <a:ext cx="4601260" cy="66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5857" y="2857762"/>
            <a:ext cx="4707323" cy="55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9032" y="3764667"/>
            <a:ext cx="2806518" cy="54938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9"/>
          <p:cNvSpPr txBox="1"/>
          <p:nvPr/>
        </p:nvSpPr>
        <p:spPr>
          <a:xfrm>
            <a:off x="1447291" y="166842"/>
            <a:ext cx="6733260" cy="43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25" tIns="68625" rIns="68625" bIns="68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Arial"/>
              <a:buNone/>
            </a:pPr>
            <a:r>
              <a:rPr lang="pt-BR" sz="2252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Cálculo de métricas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092" y="1301882"/>
            <a:ext cx="7287586" cy="3318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TECNOLOGIAS </a:t>
            </a:r>
            <a:r>
              <a:rPr lang="pt-BR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EXPONENCIAIS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"/>
          <p:cNvSpPr txBox="1"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Cálculos de Métricas</a:t>
            </a: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body" idx="1"/>
          </p:nvPr>
        </p:nvSpPr>
        <p:spPr>
          <a:xfrm>
            <a:off x="1815535" y="844935"/>
            <a:ext cx="5297228" cy="402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pt-BR" b="1" cap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ACURACY (ACURÁCIA):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>
                <a:solidFill>
                  <a:srgbClr val="000000"/>
                </a:solidFill>
              </a:rPr>
              <a:t>Quantidade classificada como Positivos e Negativos corretamente</a:t>
            </a: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(True Positive + True Negative) 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((True Positive + False Negative) +(False Positive + True Negative))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pt-BR" b="1" cap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PRECISION (PRECISÃO):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>
                <a:solidFill>
                  <a:srgbClr val="000000"/>
                </a:solidFill>
              </a:rPr>
              <a:t>Quantidade classificada corretamente</a:t>
            </a:r>
            <a:endParaRPr sz="120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True Positive / (True Positive + False Positive)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pt-BR" b="1" cap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RECALL: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>
                <a:solidFill>
                  <a:srgbClr val="000000"/>
                </a:solidFill>
              </a:rPr>
              <a:t>Quantidade classificada como Positivo corretamente</a:t>
            </a:r>
            <a:endParaRPr sz="120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True Positive / (True Positive + False Negative)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pt-BR" b="1" cap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F1 SCORE: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>
                <a:solidFill>
                  <a:srgbClr val="000000"/>
                </a:solidFill>
              </a:rPr>
              <a:t>Média harmônica entre Precisão e Recall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(2* True Positive) / (2* True Positive + False Positive + False Negative)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t-BR" sz="1201" b="1">
                <a:solidFill>
                  <a:srgbClr val="000000"/>
                </a:solidFill>
              </a:rPr>
              <a:t>2* Precision*Recall / (Precision + Recall)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20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936050" y="1025077"/>
            <a:ext cx="7272911" cy="52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Classificação Multiclasse</a:t>
            </a: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tenta colocar um exemplo em uma das diversas classes do problema.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336" y="1706761"/>
            <a:ext cx="1694977" cy="254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9489" y="1815703"/>
            <a:ext cx="34861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2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2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Classificação – K-Nearest Neighbors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69" y="1541374"/>
            <a:ext cx="3925862" cy="28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/>
          <p:nvPr/>
        </p:nvSpPr>
        <p:spPr>
          <a:xfrm rot="-5400000">
            <a:off x="4415506" y="82913"/>
            <a:ext cx="312989" cy="3816350"/>
          </a:xfrm>
          <a:prstGeom prst="rightBrace">
            <a:avLst>
              <a:gd name="adj1" fmla="val 0"/>
              <a:gd name="adj2" fmla="val 50119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43"/>
          <p:cNvCxnSpPr>
            <a:stCxn id="579" idx="2"/>
          </p:cNvCxnSpPr>
          <p:nvPr/>
        </p:nvCxnSpPr>
        <p:spPr>
          <a:xfrm>
            <a:off x="4572000" y="2425672"/>
            <a:ext cx="4500" cy="312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" name="Google Shape;580;p43"/>
          <p:cNvCxnSpPr/>
          <p:nvPr/>
        </p:nvCxnSpPr>
        <p:spPr>
          <a:xfrm>
            <a:off x="2663825" y="2425672"/>
            <a:ext cx="4504" cy="3127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1" name="Google Shape;581;p43"/>
          <p:cNvCxnSpPr/>
          <p:nvPr/>
        </p:nvCxnSpPr>
        <p:spPr>
          <a:xfrm>
            <a:off x="6471409" y="2425672"/>
            <a:ext cx="4504" cy="3127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3"/>
          <p:cNvCxnSpPr>
            <a:endCxn id="583" idx="0"/>
          </p:cNvCxnSpPr>
          <p:nvPr/>
        </p:nvCxnSpPr>
        <p:spPr>
          <a:xfrm flipH="1">
            <a:off x="5665497" y="3603592"/>
            <a:ext cx="340800" cy="32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3"/>
          <p:cNvCxnSpPr>
            <a:endCxn id="585" idx="0"/>
          </p:cNvCxnSpPr>
          <p:nvPr/>
        </p:nvCxnSpPr>
        <p:spPr>
          <a:xfrm>
            <a:off x="6975702" y="3603591"/>
            <a:ext cx="331200" cy="32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43"/>
          <p:cNvCxnSpPr>
            <a:endCxn id="587" idx="0"/>
          </p:cNvCxnSpPr>
          <p:nvPr/>
        </p:nvCxnSpPr>
        <p:spPr>
          <a:xfrm flipH="1">
            <a:off x="1877488" y="3603592"/>
            <a:ext cx="226800" cy="32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43"/>
          <p:cNvCxnSpPr>
            <a:endCxn id="589" idx="0"/>
          </p:cNvCxnSpPr>
          <p:nvPr/>
        </p:nvCxnSpPr>
        <p:spPr>
          <a:xfrm>
            <a:off x="3267976" y="3603592"/>
            <a:ext cx="338400" cy="325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43"/>
          <p:cNvSpPr/>
          <p:nvPr/>
        </p:nvSpPr>
        <p:spPr>
          <a:xfrm rot="-5400000">
            <a:off x="2512534" y="2583688"/>
            <a:ext cx="302753" cy="1180846"/>
          </a:xfrm>
          <a:prstGeom prst="rightBrace">
            <a:avLst>
              <a:gd name="adj1" fmla="val 0"/>
              <a:gd name="adj2" fmla="val 50119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3"/>
          <p:cNvSpPr/>
          <p:nvPr/>
        </p:nvSpPr>
        <p:spPr>
          <a:xfrm rot="-5400000">
            <a:off x="6328800" y="2634224"/>
            <a:ext cx="302753" cy="1079773"/>
          </a:xfrm>
          <a:prstGeom prst="rightBrace">
            <a:avLst>
              <a:gd name="adj1" fmla="val 0"/>
              <a:gd name="adj2" fmla="val 50119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936050" y="1100880"/>
            <a:ext cx="7272911" cy="27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Classificação - Árvores de Decisão: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4077778" y="1552863"/>
            <a:ext cx="988443" cy="278089"/>
          </a:xfrm>
          <a:prstGeom prst="rect">
            <a:avLst/>
          </a:pr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Aspecto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2169603" y="2147583"/>
            <a:ext cx="988443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3"/>
          <p:cNvSpPr txBox="1"/>
          <p:nvPr/>
        </p:nvSpPr>
        <p:spPr>
          <a:xfrm>
            <a:off x="4077778" y="2147583"/>
            <a:ext cx="988443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Nuvens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5985953" y="2147583"/>
            <a:ext cx="988443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Chuva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2169603" y="2742303"/>
            <a:ext cx="988443" cy="278089"/>
          </a:xfrm>
          <a:prstGeom prst="rect">
            <a:avLst/>
          </a:pr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Humidade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4324888" y="2742303"/>
            <a:ext cx="494222" cy="278089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3"/>
          <p:cNvSpPr txBox="1"/>
          <p:nvPr/>
        </p:nvSpPr>
        <p:spPr>
          <a:xfrm>
            <a:off x="5985953" y="2742303"/>
            <a:ext cx="988443" cy="278089"/>
          </a:xfrm>
          <a:prstGeom prst="rect">
            <a:avLst/>
          </a:pr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3"/>
          <p:cNvSpPr txBox="1"/>
          <p:nvPr/>
        </p:nvSpPr>
        <p:spPr>
          <a:xfrm>
            <a:off x="1816635" y="3330730"/>
            <a:ext cx="584230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867123" y="3330730"/>
            <a:ext cx="819631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5652893" y="3330730"/>
            <a:ext cx="706963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6641889" y="3330729"/>
            <a:ext cx="665013" cy="27808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Fraco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1585373" y="3928792"/>
            <a:ext cx="584230" cy="278089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3375025" y="3928792"/>
            <a:ext cx="462701" cy="278089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416106" y="3928792"/>
            <a:ext cx="498781" cy="278089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7064214" y="3928791"/>
            <a:ext cx="485376" cy="278089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43"/>
          <p:cNvCxnSpPr/>
          <p:nvPr/>
        </p:nvCxnSpPr>
        <p:spPr>
          <a:xfrm>
            <a:off x="4576502" y="1908865"/>
            <a:ext cx="1" cy="23859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Classificação - Support Vector Machines: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44" descr="Resultado de imagem para SVM the kernel trick rbf"/>
          <p:cNvPicPr preferRelativeResize="0"/>
          <p:nvPr/>
        </p:nvPicPr>
        <p:blipFill rotWithShape="1">
          <a:blip r:embed="rId3">
            <a:alphaModFix/>
          </a:blip>
          <a:srcRect l="2178" r="58619"/>
          <a:stretch/>
        </p:blipFill>
        <p:spPr>
          <a:xfrm>
            <a:off x="955343" y="1521853"/>
            <a:ext cx="2906973" cy="295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 descr="Resultado de imagem para SVM the kernel trick rbf"/>
          <p:cNvPicPr preferRelativeResize="0"/>
          <p:nvPr/>
        </p:nvPicPr>
        <p:blipFill rotWithShape="1">
          <a:blip r:embed="rId3">
            <a:alphaModFix/>
          </a:blip>
          <a:srcRect l="54999" r="-302"/>
          <a:stretch/>
        </p:blipFill>
        <p:spPr>
          <a:xfrm>
            <a:off x="4849646" y="1521853"/>
            <a:ext cx="3359315" cy="2956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44"/>
          <p:cNvCxnSpPr/>
          <p:nvPr/>
        </p:nvCxnSpPr>
        <p:spPr>
          <a:xfrm>
            <a:off x="3784143" y="2972629"/>
            <a:ext cx="779888" cy="0"/>
          </a:xfrm>
          <a:prstGeom prst="straightConnector1">
            <a:avLst/>
          </a:prstGeom>
          <a:noFill/>
          <a:ln w="254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6" name="Google Shape;616;p44"/>
          <p:cNvSpPr txBox="1"/>
          <p:nvPr/>
        </p:nvSpPr>
        <p:spPr>
          <a:xfrm>
            <a:off x="3776175" y="2514262"/>
            <a:ext cx="795825" cy="33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 sz="1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Regressão: Tenta predizer um valor real.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45" descr="Resultado de imagem para financial forecasting"/>
          <p:cNvPicPr preferRelativeResize="0"/>
          <p:nvPr/>
        </p:nvPicPr>
        <p:blipFill rotWithShape="1">
          <a:blip r:embed="rId3">
            <a:alphaModFix/>
          </a:blip>
          <a:srcRect l="9111" t="11015" b="3354"/>
          <a:stretch/>
        </p:blipFill>
        <p:spPr>
          <a:xfrm>
            <a:off x="2674960" y="1724950"/>
            <a:ext cx="3818027" cy="277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Regressão – Regressão Linear: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46" descr="Resultado de imagem para linear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720" y="1597445"/>
            <a:ext cx="4284559" cy="283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7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Regressão – Regressão Polinomial: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785" y="1452570"/>
            <a:ext cx="3512273" cy="26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2373" y="1454986"/>
            <a:ext cx="3512273" cy="263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8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Regressão – Árvores de Decisão para Regressão: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174" y="1598709"/>
            <a:ext cx="4303652" cy="301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9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9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Descoberta de conhecimento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005" y="1780672"/>
            <a:ext cx="5743000" cy="234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PRINCIPAIS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ÁREAS DA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>
            <a:off x="933589" y="894960"/>
            <a:ext cx="7724948" cy="3356692"/>
            <a:chOff x="1367" y="646188"/>
            <a:chExt cx="7724948" cy="3356692"/>
          </a:xfrm>
        </p:grpSpPr>
        <p:sp>
          <p:nvSpPr>
            <p:cNvPr id="124" name="Google Shape;124;p5"/>
            <p:cNvSpPr/>
            <p:nvPr/>
          </p:nvSpPr>
          <p:spPr>
            <a:xfrm>
              <a:off x="6812356" y="1745797"/>
              <a:ext cx="119212" cy="9298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5" name="Google Shape;125;p5"/>
            <p:cNvSpPr/>
            <p:nvPr/>
          </p:nvSpPr>
          <p:spPr>
            <a:xfrm>
              <a:off x="6812356" y="1745797"/>
              <a:ext cx="119212" cy="3655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6" name="Google Shape;126;p5"/>
            <p:cNvSpPr/>
            <p:nvPr/>
          </p:nvSpPr>
          <p:spPr>
            <a:xfrm>
              <a:off x="3970735" y="1043562"/>
              <a:ext cx="3159519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7153"/>
                  </a:lnTo>
                  <a:lnTo>
                    <a:pt x="120000" y="8715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" name="Google Shape;127;p5"/>
            <p:cNvSpPr/>
            <p:nvPr/>
          </p:nvSpPr>
          <p:spPr>
            <a:xfrm>
              <a:off x="3970735" y="1043562"/>
              <a:ext cx="2197874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7153"/>
                  </a:lnTo>
                  <a:lnTo>
                    <a:pt x="120000" y="8715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" name="Google Shape;128;p5"/>
            <p:cNvSpPr/>
            <p:nvPr/>
          </p:nvSpPr>
          <p:spPr>
            <a:xfrm>
              <a:off x="3970735" y="1043562"/>
              <a:ext cx="1236230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7153"/>
                  </a:lnTo>
                  <a:lnTo>
                    <a:pt x="120000" y="8715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9" name="Google Shape;129;p5"/>
            <p:cNvSpPr/>
            <p:nvPr/>
          </p:nvSpPr>
          <p:spPr>
            <a:xfrm>
              <a:off x="3970735" y="1043562"/>
              <a:ext cx="274585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7153"/>
                  </a:lnTo>
                  <a:lnTo>
                    <a:pt x="120000" y="8715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0" name="Google Shape;130;p5"/>
            <p:cNvSpPr/>
            <p:nvPr/>
          </p:nvSpPr>
          <p:spPr>
            <a:xfrm>
              <a:off x="3283676" y="1043562"/>
              <a:ext cx="687059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7153"/>
                  </a:lnTo>
                  <a:lnTo>
                    <a:pt x="0" y="87153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1" name="Google Shape;131;p5"/>
            <p:cNvSpPr/>
            <p:nvPr/>
          </p:nvSpPr>
          <p:spPr>
            <a:xfrm>
              <a:off x="2322031" y="1043562"/>
              <a:ext cx="1648704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7153"/>
                  </a:lnTo>
                  <a:lnTo>
                    <a:pt x="0" y="87153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2" name="Google Shape;132;p5"/>
            <p:cNvSpPr/>
            <p:nvPr/>
          </p:nvSpPr>
          <p:spPr>
            <a:xfrm>
              <a:off x="2004132" y="2310068"/>
              <a:ext cx="119212" cy="1494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3" name="Google Shape;133;p5"/>
            <p:cNvSpPr/>
            <p:nvPr/>
          </p:nvSpPr>
          <p:spPr>
            <a:xfrm>
              <a:off x="2004132" y="2310068"/>
              <a:ext cx="119212" cy="9298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4" name="Google Shape;134;p5"/>
            <p:cNvSpPr/>
            <p:nvPr/>
          </p:nvSpPr>
          <p:spPr>
            <a:xfrm>
              <a:off x="2004132" y="2310068"/>
              <a:ext cx="119212" cy="3655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5" name="Google Shape;135;p5"/>
            <p:cNvSpPr/>
            <p:nvPr/>
          </p:nvSpPr>
          <p:spPr>
            <a:xfrm>
              <a:off x="1360386" y="1745797"/>
              <a:ext cx="961644" cy="16689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" name="Google Shape;136;p5"/>
            <p:cNvSpPr/>
            <p:nvPr/>
          </p:nvSpPr>
          <p:spPr>
            <a:xfrm>
              <a:off x="1042487" y="2310068"/>
              <a:ext cx="119212" cy="1494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" name="Google Shape;137;p5"/>
            <p:cNvSpPr/>
            <p:nvPr/>
          </p:nvSpPr>
          <p:spPr>
            <a:xfrm>
              <a:off x="1042487" y="2310068"/>
              <a:ext cx="119212" cy="9298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" name="Google Shape;138;p5"/>
            <p:cNvSpPr/>
            <p:nvPr/>
          </p:nvSpPr>
          <p:spPr>
            <a:xfrm>
              <a:off x="1042487" y="2310068"/>
              <a:ext cx="119212" cy="3655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9" name="Google Shape;139;p5"/>
            <p:cNvSpPr/>
            <p:nvPr/>
          </p:nvSpPr>
          <p:spPr>
            <a:xfrm>
              <a:off x="1314666" y="1745797"/>
              <a:ext cx="91440" cy="16689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0" name="Google Shape;140;p5"/>
            <p:cNvSpPr/>
            <p:nvPr/>
          </p:nvSpPr>
          <p:spPr>
            <a:xfrm>
              <a:off x="80842" y="2310068"/>
              <a:ext cx="119212" cy="14941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1" name="Google Shape;141;p5"/>
            <p:cNvSpPr/>
            <p:nvPr/>
          </p:nvSpPr>
          <p:spPr>
            <a:xfrm>
              <a:off x="80842" y="2310068"/>
              <a:ext cx="119212" cy="9298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" name="Google Shape;142;p5"/>
            <p:cNvSpPr/>
            <p:nvPr/>
          </p:nvSpPr>
          <p:spPr>
            <a:xfrm>
              <a:off x="80842" y="2310068"/>
              <a:ext cx="119212" cy="36558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3" name="Google Shape;143;p5"/>
            <p:cNvSpPr/>
            <p:nvPr/>
          </p:nvSpPr>
          <p:spPr>
            <a:xfrm>
              <a:off x="398741" y="1745797"/>
              <a:ext cx="961644" cy="16689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4" name="Google Shape;144;p5"/>
            <p:cNvSpPr/>
            <p:nvPr/>
          </p:nvSpPr>
          <p:spPr>
            <a:xfrm>
              <a:off x="1360386" y="1043562"/>
              <a:ext cx="2610349" cy="3048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7153"/>
                  </a:lnTo>
                  <a:lnTo>
                    <a:pt x="0" y="87153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5" name="Google Shape;145;p5"/>
            <p:cNvSpPr/>
            <p:nvPr/>
          </p:nvSpPr>
          <p:spPr>
            <a:xfrm>
              <a:off x="3573361" y="646188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3573361" y="646188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963012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963012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367" y="1912694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1367" y="1912694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Aprendizado Supervisionado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00054" y="2476965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200054" y="2476965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Árvores de Decisão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00054" y="3041236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200054" y="3041236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Máquinas de Vetores Suporte (SVM)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00054" y="3605507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 txBox="1"/>
            <p:nvPr/>
          </p:nvSpPr>
          <p:spPr>
            <a:xfrm>
              <a:off x="200054" y="3605507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Sistemas de Recomendação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963012" y="1912694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963012" y="1912694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Aprendizado   não supervisionado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161699" y="2476965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1161699" y="2476965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Regras de Associação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161699" y="3041236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1161699" y="3041236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161699" y="3605507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1161699" y="3605507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Similaridade       e Métricas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924657" y="1912694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1924657" y="1912694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Aprendizado  por Reforço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123344" y="2476965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2123344" y="2476965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Redes Bayesianas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123344" y="3041236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2123344" y="3041236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Redes Neurais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2123344" y="3605507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2123344" y="3605507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Deep 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924657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1924657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Processamento de Linguagem Natural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886302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2886302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Sistemas Especialistas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847947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3847947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Planejamento     e Otimização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809591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4809591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Robótica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771236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5771236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Visão Computacional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6732881" y="1348423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6732881" y="1348423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Fala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931568" y="1912694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6931568" y="1912694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Fala para texto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931568" y="2476965"/>
              <a:ext cx="794747" cy="39737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6931568" y="2476965"/>
              <a:ext cx="794747" cy="39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None/>
              </a:pPr>
              <a:r>
                <a:rPr lang="pt-BR" sz="9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Texto para fala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Descoberta de conhecimento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007" y="1421269"/>
            <a:ext cx="3653986" cy="312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1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Sistemas de Recomendação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51" descr="Profile-based Dataset Recommendation for RDF Data Link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1375" y="1655891"/>
            <a:ext cx="5327478" cy="29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1"/>
          <p:cNvSpPr txBox="1"/>
          <p:nvPr/>
        </p:nvSpPr>
        <p:spPr>
          <a:xfrm>
            <a:off x="682388" y="1655891"/>
            <a:ext cx="38846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Pode ser endereçado por: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Clusterização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Descoberta de Conhecimento</a:t>
            </a: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(apriori)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52" descr="Resultado de imagem para optimization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5023" y="3153966"/>
            <a:ext cx="2493953" cy="136319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2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936050" y="1084902"/>
            <a:ext cx="7272911" cy="30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Otimização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TIPOS DE PROBLEMA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ML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52" descr="Resultado de imagem para optimization g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051" y="1431517"/>
            <a:ext cx="3050108" cy="22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 descr="Resultado de imagem para travel salesman proble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0176" y="1686717"/>
            <a:ext cx="2696273" cy="177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54"/>
          <p:cNvGrpSpPr/>
          <p:nvPr/>
        </p:nvGrpSpPr>
        <p:grpSpPr>
          <a:xfrm>
            <a:off x="3788376" y="3830302"/>
            <a:ext cx="1567247" cy="246215"/>
            <a:chOff x="7919542" y="328894"/>
            <a:chExt cx="957000" cy="150345"/>
          </a:xfrm>
        </p:grpSpPr>
        <p:pic>
          <p:nvPicPr>
            <p:cNvPr id="698" name="Google Shape;69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54" descr="mba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54"/>
          <p:cNvSpPr txBox="1"/>
          <p:nvPr/>
        </p:nvSpPr>
        <p:spPr>
          <a:xfrm>
            <a:off x="2228646" y="4338924"/>
            <a:ext cx="46866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Copyright © 20</a:t>
            </a:r>
            <a:r>
              <a:rPr lang="pt-BR" sz="70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Todos os direitos reservados. Reprodução ou divulgação total ou parcial deste documento, é expressamente proibido sem consentimento formal, por escrito, do professor/autor.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944994" y="437220"/>
            <a:ext cx="725401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54"/>
          <p:cNvGrpSpPr/>
          <p:nvPr/>
        </p:nvGrpSpPr>
        <p:grpSpPr>
          <a:xfrm>
            <a:off x="2228647" y="1551066"/>
            <a:ext cx="3944922" cy="317779"/>
            <a:chOff x="3820943" y="2220937"/>
            <a:chExt cx="2961431" cy="238555"/>
          </a:xfrm>
        </p:grpSpPr>
        <p:sp>
          <p:nvSpPr>
            <p:cNvPr id="703" name="Google Shape;703;p54"/>
            <p:cNvSpPr txBox="1"/>
            <p:nvPr/>
          </p:nvSpPr>
          <p:spPr>
            <a:xfrm>
              <a:off x="4114799" y="2220937"/>
              <a:ext cx="26675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26E73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 dirty="0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</a:t>
              </a:r>
              <a:r>
                <a:rPr lang="pt-BR" sz="1465" b="0" i="0" u="none" strike="noStrike" cap="none" dirty="0" err="1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www.linkedin.com</a:t>
              </a:r>
              <a:r>
                <a:rPr lang="pt-BR" sz="1465" b="0" i="0" u="none" strike="noStrike" cap="none" dirty="0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/in/</a:t>
              </a:r>
              <a:r>
                <a:rPr lang="pt-BR" sz="1465" b="0" i="0" u="none" strike="noStrike" cap="none" dirty="0" err="1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ahirton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4" name="Google Shape;70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5" name="Google Shape;705;p54"/>
          <p:cNvGrpSpPr/>
          <p:nvPr/>
        </p:nvGrpSpPr>
        <p:grpSpPr>
          <a:xfrm>
            <a:off x="2228646" y="2169628"/>
            <a:ext cx="5230796" cy="317779"/>
            <a:chOff x="3820943" y="2220937"/>
            <a:chExt cx="3926730" cy="238555"/>
          </a:xfrm>
        </p:grpSpPr>
        <p:sp>
          <p:nvSpPr>
            <p:cNvPr id="706" name="Google Shape;706;p54"/>
            <p:cNvSpPr txBox="1"/>
            <p:nvPr/>
          </p:nvSpPr>
          <p:spPr>
            <a:xfrm>
              <a:off x="4114798" y="2220937"/>
              <a:ext cx="36328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 dirty="0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</a:t>
              </a:r>
              <a:r>
                <a:rPr lang="pt-BR" sz="1465" b="0" i="0" u="none" strike="noStrike" cap="none" dirty="0" err="1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www.linkedin.com</a:t>
              </a:r>
              <a:r>
                <a:rPr lang="pt-BR" sz="1465" b="0" i="0" u="none" strike="noStrike" cap="none" dirty="0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/in/</a:t>
              </a:r>
              <a:r>
                <a:rPr lang="pt-BR" sz="1465" b="0" i="0" u="none" strike="noStrike" cap="none" dirty="0" err="1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teodorofelipe</a:t>
              </a:r>
              <a:endParaRPr sz="1465" b="0" i="0" u="none" strike="noStrike" cap="none" dirty="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PROGRAMA TRADICIONAL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VS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936051" y="1099360"/>
            <a:ext cx="3456562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Programa tradicional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2237922" y="1699859"/>
            <a:ext cx="851806" cy="64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sz="1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4053229" y="1838358"/>
            <a:ext cx="1037541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6054271" y="1806975"/>
            <a:ext cx="1037541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936051" y="2795021"/>
            <a:ext cx="3456562" cy="3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2237922" y="3498546"/>
            <a:ext cx="851806" cy="64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4053229" y="3637045"/>
            <a:ext cx="1037541" cy="3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6054271" y="3605662"/>
            <a:ext cx="1037541" cy="33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sz="1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3923652" y="1651344"/>
            <a:ext cx="1296693" cy="681684"/>
          </a:xfrm>
          <a:prstGeom prst="rect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3923652" y="3481414"/>
            <a:ext cx="1296693" cy="681684"/>
          </a:xfrm>
          <a:prstGeom prst="rect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6"/>
          <p:cNvCxnSpPr/>
          <p:nvPr/>
        </p:nvCxnSpPr>
        <p:spPr>
          <a:xfrm rot="10800000" flipH="1">
            <a:off x="3089728" y="1907658"/>
            <a:ext cx="532890" cy="1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6"/>
          <p:cNvCxnSpPr/>
          <p:nvPr/>
        </p:nvCxnSpPr>
        <p:spPr>
          <a:xfrm rot="10800000" flipH="1">
            <a:off x="3089728" y="3706345"/>
            <a:ext cx="532890" cy="1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6"/>
          <p:cNvCxnSpPr/>
          <p:nvPr/>
        </p:nvCxnSpPr>
        <p:spPr>
          <a:xfrm rot="10800000" flipH="1">
            <a:off x="5232817" y="2023570"/>
            <a:ext cx="691879" cy="1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6"/>
          <p:cNvCxnSpPr/>
          <p:nvPr/>
        </p:nvCxnSpPr>
        <p:spPr>
          <a:xfrm rot="10800000" flipH="1">
            <a:off x="5232817" y="3822256"/>
            <a:ext cx="691879" cy="2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6"/>
          <p:cNvCxnSpPr/>
          <p:nvPr/>
        </p:nvCxnSpPr>
        <p:spPr>
          <a:xfrm rot="10800000" flipH="1">
            <a:off x="3089728" y="3967145"/>
            <a:ext cx="532890" cy="1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6"/>
          <p:cNvCxnSpPr/>
          <p:nvPr/>
        </p:nvCxnSpPr>
        <p:spPr>
          <a:xfrm rot="10800000" flipH="1">
            <a:off x="3089728" y="2177397"/>
            <a:ext cx="532890" cy="1"/>
          </a:xfrm>
          <a:prstGeom prst="straightConnector1">
            <a:avLst/>
          </a:prstGeom>
          <a:noFill/>
          <a:ln w="12700" cap="flat" cmpd="sng">
            <a:solidFill>
              <a:srgbClr val="FF006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MACHINE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595" y="1207133"/>
            <a:ext cx="7170810" cy="311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91" y="1632858"/>
            <a:ext cx="7922629" cy="213643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FLUXO EM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430" y="1263863"/>
            <a:ext cx="5802151" cy="3583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FLUXO EM </a:t>
            </a:r>
            <a:r>
              <a:rPr lang="pt-BR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1310</Words>
  <Application>Microsoft Macintosh PowerPoint</Application>
  <PresentationFormat>Personalizar</PresentationFormat>
  <Paragraphs>271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Lato</vt:lpstr>
      <vt:lpstr>Arial</vt:lpstr>
      <vt:lpstr>Open Sans</vt:lpstr>
      <vt:lpstr>Quattrocento Sans</vt:lpstr>
      <vt:lpstr>Roboto Light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Aprendizagem Supervisionada</vt:lpstr>
      <vt:lpstr>Desenvolvendo o Modelo</vt:lpstr>
      <vt:lpstr>Holdout</vt:lpstr>
      <vt:lpstr>Resultados publicados no mercado Brasileiro</vt:lpstr>
      <vt:lpstr>Apresentação do PowerPoint</vt:lpstr>
      <vt:lpstr>Apresentação do PowerPoint</vt:lpstr>
      <vt:lpstr>Cálculo de métricas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Cálculos de Métricas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</dc:creator>
  <cp:lastModifiedBy>Ahirton Lopes</cp:lastModifiedBy>
  <cp:revision>3</cp:revision>
  <dcterms:created xsi:type="dcterms:W3CDTF">2019-02-15T12:16:11Z</dcterms:created>
  <dcterms:modified xsi:type="dcterms:W3CDTF">2025-01-26T15:22:19Z</dcterms:modified>
</cp:coreProperties>
</file>